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56" r:id="rId3"/>
    <p:sldId id="258" r:id="rId4"/>
    <p:sldId id="269" r:id="rId5"/>
    <p:sldId id="260" r:id="rId6"/>
    <p:sldId id="262" r:id="rId7"/>
    <p:sldId id="264" r:id="rId8"/>
    <p:sldId id="271" r:id="rId9"/>
    <p:sldId id="263" r:id="rId10"/>
    <p:sldId id="272" r:id="rId11"/>
    <p:sldId id="276" r:id="rId12"/>
    <p:sldId id="268" r:id="rId13"/>
    <p:sldId id="273" r:id="rId14"/>
    <p:sldId id="274" r:id="rId15"/>
    <p:sldId id="275" r:id="rId16"/>
    <p:sldId id="265" r:id="rId1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cobo Martín Cubas Núñez" initials="JMCN" lastIdx="1" clrIdx="0">
    <p:extLst>
      <p:ext uri="{19B8F6BF-5375-455C-9EA6-DF929625EA0E}">
        <p15:presenceInfo xmlns:p15="http://schemas.microsoft.com/office/powerpoint/2012/main" userId="Jacobo Martín Cubas Núñe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09" autoAdjust="0"/>
    <p:restoredTop sz="72236" autoAdjust="0"/>
  </p:normalViewPr>
  <p:slideViewPr>
    <p:cSldViewPr snapToGrid="0">
      <p:cViewPr varScale="1">
        <p:scale>
          <a:sx n="62" d="100"/>
          <a:sy n="62" d="100"/>
        </p:scale>
        <p:origin x="47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6FB7C-73AE-43A1-8350-2CF1495D81B1}" type="datetimeFigureOut">
              <a:rPr lang="es-ES" smtClean="0"/>
              <a:t>19/05/2021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2504C9-2593-4C58-B18F-7E070A20275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1354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Buenos días, como ya sabéis, me llamo Jacobo y voy a presentaros mi trabajo final.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04C9-2593-4C58-B18F-7E070A202753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11120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1400" b="1" dirty="0">
                <a:latin typeface="Caviar Dreams" panose="020B0402020204020504" pitchFamily="34" charset="0"/>
              </a:rPr>
              <a:t>Limpieza de </a:t>
            </a:r>
            <a:r>
              <a:rPr lang="es-ES" sz="1400" b="1" dirty="0" err="1">
                <a:latin typeface="Caviar Dreams" panose="020B0402020204020504" pitchFamily="34" charset="0"/>
              </a:rPr>
              <a:t>dataset</a:t>
            </a:r>
            <a:r>
              <a:rPr lang="es-ES" sz="1400" b="1" dirty="0">
                <a:latin typeface="Caviar Dreams" panose="020B0402020204020504" pitchFamily="34" charset="0"/>
              </a:rPr>
              <a:t> original</a:t>
            </a: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 - Escogiendo las columnas útiles</a:t>
            </a: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 - Filtrando valores nulos</a:t>
            </a: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 - borrando valores negativos</a:t>
            </a: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 - Pasando valores numéricos a 	categóricos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04C9-2593-4C58-B18F-7E070A202753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4405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1400" b="1" dirty="0">
                <a:latin typeface="Caviar Dreams" panose="020B0402020204020504" pitchFamily="34" charset="0"/>
              </a:rPr>
              <a:t>Creación base de datos en SQL</a:t>
            </a: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 - Crear conexión con el servidor</a:t>
            </a: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 - Crear Base de datos</a:t>
            </a: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 - Crear tablas</a:t>
            </a: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 - Introducir la información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04C9-2593-4C58-B18F-7E070A202753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3455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 - Crear conexiones entre tablas</a:t>
            </a: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 - </a:t>
            </a:r>
            <a:r>
              <a:rPr lang="es-ES" sz="1200" dirty="0" err="1">
                <a:latin typeface="Caviar Dreams" panose="020B0402020204020504" pitchFamily="34" charset="0"/>
              </a:rPr>
              <a:t>Queries</a:t>
            </a:r>
            <a:endParaRPr lang="es-ES" sz="1200" dirty="0">
              <a:latin typeface="Caviar Dreams" panose="020B0402020204020504" pitchFamily="34" charset="0"/>
            </a:endParaRP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04C9-2593-4C58-B18F-7E070A202753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7340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1400" b="1" dirty="0">
                <a:latin typeface="Caviar Dreams" panose="020B0402020204020504" pitchFamily="34" charset="0"/>
              </a:rPr>
              <a:t>Entrenar el modelo</a:t>
            </a: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 - Eliminar columnas correlacionadas</a:t>
            </a: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 - Train – Test - Split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04C9-2593-4C58-B18F-7E070A202753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0736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 - Entrenar varios modelos.</a:t>
            </a: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 - Probar distintos </a:t>
            </a:r>
            <a:r>
              <a:rPr lang="es-ES" sz="1200" dirty="0" err="1">
                <a:latin typeface="Caviar Dreams" panose="020B0402020204020504" pitchFamily="34" charset="0"/>
              </a:rPr>
              <a:t>hiperparametros</a:t>
            </a:r>
            <a:endParaRPr lang="es-ES" sz="1200" dirty="0">
              <a:latin typeface="Caviar Dreams" panose="020B0402020204020504" pitchFamily="34" charset="0"/>
            </a:endParaRP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 - Probar el mejor modelo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04C9-2593-4C58-B18F-7E070A202753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2380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Ahora os voy a enseñar la aplicación y como funciona</a:t>
            </a:r>
          </a:p>
          <a:p>
            <a:r>
              <a:rPr lang="es-ES" dirty="0"/>
              <a:t>housecoin.herokuapp.com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04C9-2593-4C58-B18F-7E070A202753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3415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dirty="0">
                <a:latin typeface="Caviar Dreams" panose="020B0402020204020504" pitchFamily="34" charset="0"/>
              </a:rPr>
              <a:t>¿Alguna vez has intentado buscar una nueva vivienda pero no sabias si su precio era adecuado al precio de mercado?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04C9-2593-4C58-B18F-7E070A202753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5194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latin typeface="Caviar Dreams" panose="020B0402020204020504" pitchFamily="34" charset="0"/>
              </a:rPr>
              <a:t>Comprarse una nueva vivienda supone en la mayoría de los casos una gran inversión como para hacerlo sin investigar un poco antes.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04C9-2593-4C58-B18F-7E070A202753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2886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latin typeface="Caviar Dreams" panose="020B0402020204020504" pitchFamily="34" charset="0"/>
              </a:rPr>
              <a:t>Es por eso que les presento </a:t>
            </a:r>
            <a:r>
              <a:rPr lang="es-ES" sz="1200" b="1" dirty="0">
                <a:latin typeface="Caviar Dreams" panose="020B0402020204020504" pitchFamily="34" charset="0"/>
              </a:rPr>
              <a:t>House </a:t>
            </a:r>
            <a:r>
              <a:rPr lang="es-ES" sz="1200" b="1" dirty="0" err="1">
                <a:latin typeface="Caviar Dreams" panose="020B0402020204020504" pitchFamily="34" charset="0"/>
              </a:rPr>
              <a:t>Coin</a:t>
            </a:r>
            <a:r>
              <a:rPr lang="es-ES" sz="1200" dirty="0">
                <a:latin typeface="Caviar Dreams" panose="020B0402020204020504" pitchFamily="34" charset="0"/>
              </a:rPr>
              <a:t>, una nueva herramienta que nos ayuda a encontrar el precio adecuado en el mercado actual de nuestra vivienda.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04C9-2593-4C58-B18F-7E070A202753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5470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House </a:t>
            </a:r>
            <a:r>
              <a:rPr lang="es-ES" sz="1200" dirty="0" err="1">
                <a:latin typeface="Caviar Dreams" panose="020B0402020204020504" pitchFamily="34" charset="0"/>
              </a:rPr>
              <a:t>Coin</a:t>
            </a:r>
            <a:r>
              <a:rPr lang="es-ES" sz="1200" dirty="0">
                <a:latin typeface="Caviar Dreams" panose="020B0402020204020504" pitchFamily="34" charset="0"/>
              </a:rPr>
              <a:t> se basa en un algoritmo llevado a cabo con la ayuda de inteligencia artificial, más en concreto, </a:t>
            </a:r>
            <a:r>
              <a:rPr lang="es-ES" sz="1200" b="1" dirty="0">
                <a:latin typeface="Caviar Dreams" panose="020B0402020204020504" pitchFamily="34" charset="0"/>
              </a:rPr>
              <a:t>Machine </a:t>
            </a:r>
            <a:r>
              <a:rPr lang="es-ES" sz="1200" b="1" dirty="0" err="1">
                <a:latin typeface="Caviar Dreams" panose="020B0402020204020504" pitchFamily="34" charset="0"/>
              </a:rPr>
              <a:t>Learning</a:t>
            </a:r>
            <a:r>
              <a:rPr lang="es-ES" sz="1200" b="1" dirty="0">
                <a:latin typeface="Caviar Dreams" panose="020B0402020204020504" pitchFamily="34" charset="0"/>
              </a:rPr>
              <a:t>. </a:t>
            </a:r>
          </a:p>
          <a:p>
            <a:pPr marL="0" indent="0">
              <a:buNone/>
            </a:pPr>
            <a:endParaRPr lang="es-ES" sz="1200" b="1" dirty="0">
              <a:latin typeface="Caviar Dreams" panose="020B0402020204020504" pitchFamily="34" charset="0"/>
            </a:endParaRP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Tiene una eficiencia del 92%.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04C9-2593-4C58-B18F-7E070A202753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6785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latin typeface="Caviar Dreams" panose="020B0402020204020504" pitchFamily="34" charset="0"/>
              </a:rPr>
              <a:t>Este algoritmo se apoya de una base de datos de más de </a:t>
            </a:r>
            <a:r>
              <a:rPr lang="es-ES" sz="1200" b="1" dirty="0">
                <a:latin typeface="Caviar Dreams" panose="020B0402020204020504" pitchFamily="34" charset="0"/>
              </a:rPr>
              <a:t>16 000 viviendas, </a:t>
            </a:r>
            <a:r>
              <a:rPr lang="es-ES" sz="1200" dirty="0">
                <a:latin typeface="Caviar Dreams" panose="020B0402020204020504" pitchFamily="34" charset="0"/>
              </a:rPr>
              <a:t> del mercado actual con distintas características.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04C9-2593-4C58-B18F-7E070A202753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5239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latin typeface="Caviar Dreams" panose="020B0402020204020504" pitchFamily="34" charset="0"/>
              </a:rPr>
              <a:t>Además House </a:t>
            </a:r>
            <a:r>
              <a:rPr lang="es-ES" sz="1200" dirty="0" err="1">
                <a:latin typeface="Caviar Dreams" panose="020B0402020204020504" pitchFamily="34" charset="0"/>
              </a:rPr>
              <a:t>Coin</a:t>
            </a:r>
            <a:r>
              <a:rPr lang="es-ES" sz="1200">
                <a:latin typeface="Caviar Dreams" panose="020B0402020204020504" pitchFamily="34" charset="0"/>
              </a:rPr>
              <a:t> no solo nos aporta un precio de mercado, también nos facilita información sobre el mercado, la tipología de viviendas del barrio, el precio medio, …</a:t>
            </a:r>
          </a:p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04C9-2593-4C58-B18F-7E070A202753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6091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dirty="0">
                <a:effectLst/>
                <a:latin typeface="Segoe UI" panose="020B0502040204020203" pitchFamily="34" charset="0"/>
              </a:rPr>
              <a:t>Lo siento pero no, </a:t>
            </a:r>
            <a:r>
              <a:rPr lang="es-ES" sz="1800" dirty="0" err="1">
                <a:effectLst/>
                <a:latin typeface="Segoe UI" panose="020B0502040204020203" pitchFamily="34" charset="0"/>
              </a:rPr>
              <a:t>todavia</a:t>
            </a:r>
            <a:r>
              <a:rPr lang="es-ES" sz="1800" dirty="0">
                <a:effectLst/>
                <a:latin typeface="Segoe UI" panose="020B0502040204020203" pitchFamily="34" charset="0"/>
              </a:rPr>
              <a:t> queda lo más interesante, ver como he llegado a esto.</a:t>
            </a:r>
            <a:endParaRPr lang="es-ES" sz="1800" dirty="0">
              <a:effectLst/>
              <a:latin typeface="Arial" panose="020B0604020202020204" pitchFamily="34" charset="0"/>
            </a:endParaRP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04C9-2593-4C58-B18F-7E070A202753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1918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latin typeface="Caviar Dreams" panose="020B0402020204020504" pitchFamily="34" charset="0"/>
              </a:rPr>
              <a:t>Para la creación del algoritmo y de la base de datos he hecho uso de distintos </a:t>
            </a:r>
            <a:r>
              <a:rPr lang="es-ES" sz="1200" b="1" dirty="0">
                <a:latin typeface="Caviar Dreams" panose="020B0402020204020504" pitchFamily="34" charset="0"/>
              </a:rPr>
              <a:t>lenguajes</a:t>
            </a:r>
            <a:r>
              <a:rPr lang="es-ES" sz="1200" dirty="0">
                <a:latin typeface="Caviar Dreams" panose="020B0402020204020504" pitchFamily="34" charset="0"/>
              </a:rPr>
              <a:t> y </a:t>
            </a:r>
            <a:r>
              <a:rPr lang="es-ES" sz="1200" b="1" dirty="0">
                <a:latin typeface="Caviar Dreams" panose="020B0402020204020504" pitchFamily="34" charset="0"/>
              </a:rPr>
              <a:t>programas</a:t>
            </a:r>
            <a:r>
              <a:rPr lang="es-ES" sz="1200" dirty="0">
                <a:latin typeface="Caviar Dreams" panose="020B04020202040205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latin typeface="Caviar Dreams" panose="020B0402020204020504" pitchFamily="34" charset="0"/>
              </a:rPr>
              <a:t>Los pasos que he llevado a cabo son: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04C9-2593-4C58-B18F-7E070A202753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839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C3A2B7-F710-48A4-85BA-9B4D11A4B1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EC6A1C4-2695-417D-A378-15DB07F72B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138B21-8540-4800-80A8-7A147F200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A998-F744-4685-B1F7-25DACA3B3F2D}" type="datetimeFigureOut">
              <a:rPr lang="es-ES" smtClean="0"/>
              <a:t>19/05/2021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8335F40-AA4E-4409-865B-B1DBE8099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400EED9-DCC4-4751-85B4-CF10CCD06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FC16-C2C8-4C7C-B86F-E8ACA6BA78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614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900EE1-5726-46C5-841F-59A9527BA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7A632CB-9DC0-4371-8255-7CCE4DA4E2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C2AE90-7887-471F-A417-544B72FEB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A998-F744-4685-B1F7-25DACA3B3F2D}" type="datetimeFigureOut">
              <a:rPr lang="es-ES" smtClean="0"/>
              <a:t>19/05/2021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E5AD76-5288-4443-B7D9-5DBB3F43C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8FFF06-3C5A-4DBE-AC72-ADED6FE90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FC16-C2C8-4C7C-B86F-E8ACA6BA78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5654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E3EFEBE-CF41-415D-8E15-8DE46035BD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D21095D-4DF3-4E7F-A4F6-1DADB65D7B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EF8060-35CC-4064-80E1-23A3660C2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A998-F744-4685-B1F7-25DACA3B3F2D}" type="datetimeFigureOut">
              <a:rPr lang="es-ES" smtClean="0"/>
              <a:t>19/05/2021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5E79C9-E495-40FB-81E3-E2A88303F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DD6483-5944-47C7-84D0-01921F919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FC16-C2C8-4C7C-B86F-E8ACA6BA78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4991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AD437E-759B-438B-A485-FC6EA6AF5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DA796C-A099-46C0-980D-4EB0DA460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D1CA5E-DCC1-4013-ACB4-706404EF9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A998-F744-4685-B1F7-25DACA3B3F2D}" type="datetimeFigureOut">
              <a:rPr lang="es-ES" smtClean="0"/>
              <a:t>19/05/2021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C16FF2-4DA5-4B22-9422-D2C1C8BE5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F74149-DB6D-4E9A-81F7-9077F2BEC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FC16-C2C8-4C7C-B86F-E8ACA6BA78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4586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557DC5-6027-40C0-AAAE-D94FBDCAD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B043EBE-862E-477B-9016-3AAFDEC00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276DCE-20F2-4D9B-BB7B-BA1902037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A998-F744-4685-B1F7-25DACA3B3F2D}" type="datetimeFigureOut">
              <a:rPr lang="es-ES" smtClean="0"/>
              <a:t>19/05/2021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E3059C-1E1F-4EA9-908E-921AA946A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92D4E17-ABBF-4641-B026-78C2A7FB7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FC16-C2C8-4C7C-B86F-E8ACA6BA78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2507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FEC08A-12D9-4267-BE18-4AB0B6278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523E46-E5F2-4623-8FD6-E71462A4F2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0E708D0-0CCD-453F-AD9A-B480617D7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122B14E-26C7-4239-BCE3-9844C3886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A998-F744-4685-B1F7-25DACA3B3F2D}" type="datetimeFigureOut">
              <a:rPr lang="es-ES" smtClean="0"/>
              <a:t>19/05/2021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7E349B3-1BCF-47CA-B24B-F3ECF32DA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A65EC88-6649-49FD-A697-BB0A583BB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FC16-C2C8-4C7C-B86F-E8ACA6BA78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4357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D35249-4830-4019-9452-81910CF8E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0DA1DCE-6726-409F-B33E-2143C1F67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3ADC1DD-98CE-411A-AD4A-23D64836C5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C7AC2D1-657C-48A5-8C7E-3F9913B319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78E2EBF-CA52-4E38-81E7-F42D12F7CF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8E9400C-2ED2-4FA5-A770-08FA9FAED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A998-F744-4685-B1F7-25DACA3B3F2D}" type="datetimeFigureOut">
              <a:rPr lang="es-ES" smtClean="0"/>
              <a:t>19/05/2021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B2AA23D-F6F7-4F2B-8769-985F36968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8366E59-54C5-4640-ADC2-B62E80060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FC16-C2C8-4C7C-B86F-E8ACA6BA78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7606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AD4AB9-2FEE-401A-98E6-40DCA2B11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F7CA6BF-F681-4A9E-8757-2FC215496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A998-F744-4685-B1F7-25DACA3B3F2D}" type="datetimeFigureOut">
              <a:rPr lang="es-ES" smtClean="0"/>
              <a:t>19/05/2021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338168-3756-4E10-B8F3-946D1F67B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F443D89-6E86-4DD1-A81C-BB4AB7CB3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FC16-C2C8-4C7C-B86F-E8ACA6BA78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1397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CD54712-FE8B-4CA3-A803-7B69AA4F6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A998-F744-4685-B1F7-25DACA3B3F2D}" type="datetimeFigureOut">
              <a:rPr lang="es-ES" smtClean="0"/>
              <a:t>19/05/2021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97A19A9-1B8C-42CD-930A-49BCDDAEE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FD8830C-7BBB-4F07-BBEB-355700D79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FC16-C2C8-4C7C-B86F-E8ACA6BA78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17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C8B034-D5AE-48D9-AC5E-6D012D468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72C74D-39F7-453F-B2A5-175FE5EDB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030A3B8-B887-440F-BF43-95B736D235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F9043E8-3223-46EB-A202-89641E1A7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A998-F744-4685-B1F7-25DACA3B3F2D}" type="datetimeFigureOut">
              <a:rPr lang="es-ES" smtClean="0"/>
              <a:t>19/05/2021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DE3339D-BEAF-40C2-8E57-FEE37CD9E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EA7C7F6-D19D-4201-AC03-870B6DFE5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FC16-C2C8-4C7C-B86F-E8ACA6BA78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6757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BF1CAE-19DA-4EFB-A0E5-050961763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5189181-CDC9-4B4C-81A3-A5983D54B3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DA0C3DC-C422-479A-8299-EB5310270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F8BC3C1-54A7-40CA-8156-66E058E79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A998-F744-4685-B1F7-25DACA3B3F2D}" type="datetimeFigureOut">
              <a:rPr lang="es-ES" smtClean="0"/>
              <a:t>19/05/2021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E14A819-B90F-4286-A9D0-ED3BB7613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4E263AE-FD07-4032-A5D6-9A9A8AF85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FC16-C2C8-4C7C-B86F-E8ACA6BA78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2697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F881AA6-92B2-4671-B15A-C030253C5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E47B81A-BF5B-47E4-A8E0-BF14DF536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A07D88-F9EA-4B61-842A-CCD4096360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9A998-F744-4685-B1F7-25DACA3B3F2D}" type="datetimeFigureOut">
              <a:rPr lang="es-ES" smtClean="0"/>
              <a:t>19/05/2021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DD5102-71CD-4B76-85D3-8E52A5E2D1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2247E8-E131-4BEE-BF8B-F7697BAA2E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4FC16-C2C8-4C7C-B86F-E8ACA6BA78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5780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://192.168.1.61:8501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Sara Ensan">
            <a:extLst>
              <a:ext uri="{FF2B5EF4-FFF2-40B4-BE49-F238E27FC236}">
                <a16:creationId xmlns:a16="http://schemas.microsoft.com/office/drawing/2014/main" id="{8EE33721-66B8-47CF-93B8-FD1518881E7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4938" y="1878842"/>
            <a:ext cx="5791199" cy="289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827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C95E82-C085-4919-AD1C-83886BCD6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891" y="851518"/>
            <a:ext cx="4545171" cy="3536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b="1" dirty="0">
                <a:latin typeface="Caviar Dreams" panose="020B0402020204020504" pitchFamily="34" charset="0"/>
              </a:rPr>
              <a:t>Limpieza de </a:t>
            </a:r>
            <a:r>
              <a:rPr lang="es-ES" sz="2400" b="1" dirty="0" err="1">
                <a:latin typeface="Caviar Dreams" panose="020B0402020204020504" pitchFamily="34" charset="0"/>
              </a:rPr>
              <a:t>dataset</a:t>
            </a:r>
            <a:r>
              <a:rPr lang="es-ES" sz="2400" b="1" dirty="0">
                <a:latin typeface="Caviar Dreams" panose="020B0402020204020504" pitchFamily="34" charset="0"/>
              </a:rPr>
              <a:t> original</a:t>
            </a:r>
          </a:p>
          <a:p>
            <a:pPr marL="0" indent="0">
              <a:buNone/>
            </a:pPr>
            <a:r>
              <a:rPr lang="es-ES" sz="2000" dirty="0">
                <a:latin typeface="Caviar Dreams" panose="020B0402020204020504" pitchFamily="34" charset="0"/>
              </a:rPr>
              <a:t> - Escogiendo las columnas útiles</a:t>
            </a:r>
          </a:p>
          <a:p>
            <a:pPr marL="0" indent="0">
              <a:buNone/>
            </a:pPr>
            <a:r>
              <a:rPr lang="es-ES" sz="2000" dirty="0">
                <a:latin typeface="Caviar Dreams" panose="020B0402020204020504" pitchFamily="34" charset="0"/>
              </a:rPr>
              <a:t> - Filtrando valores nulos</a:t>
            </a:r>
          </a:p>
          <a:p>
            <a:pPr marL="0" indent="0">
              <a:buNone/>
            </a:pPr>
            <a:r>
              <a:rPr lang="es-ES" sz="2000" dirty="0">
                <a:latin typeface="Caviar Dreams" panose="020B0402020204020504" pitchFamily="34" charset="0"/>
              </a:rPr>
              <a:t> - borrando valores negativos</a:t>
            </a:r>
          </a:p>
          <a:p>
            <a:pPr marL="0" indent="0">
              <a:buNone/>
            </a:pPr>
            <a:r>
              <a:rPr lang="es-ES" sz="2000" dirty="0">
                <a:latin typeface="Caviar Dreams" panose="020B0402020204020504" pitchFamily="34" charset="0"/>
              </a:rPr>
              <a:t> - Pasando valores numéricos a 	categóricos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I want him to clean up my house. It would be perfect. - GIF on Imgur">
            <a:extLst>
              <a:ext uri="{FF2B5EF4-FFF2-40B4-BE49-F238E27FC236}">
                <a16:creationId xmlns:a16="http://schemas.microsoft.com/office/drawing/2014/main" id="{14DD60D2-52DC-4DE0-BD9A-112EAEB77A8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25139" y="2735592"/>
            <a:ext cx="3657599" cy="196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51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Database GIF - Find on GIFER">
            <a:extLst>
              <a:ext uri="{FF2B5EF4-FFF2-40B4-BE49-F238E27FC236}">
                <a16:creationId xmlns:a16="http://schemas.microsoft.com/office/drawing/2014/main" id="{9F8A50C2-10A4-4F9A-A811-AE99BF17A7B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25" y="1339298"/>
            <a:ext cx="5572539" cy="417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6067B2-61C0-42AD-BB1C-FC0640DE4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704" y="1660882"/>
            <a:ext cx="5146097" cy="3536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b="1" dirty="0">
                <a:latin typeface="Caviar Dreams" panose="020B0402020204020504" pitchFamily="34" charset="0"/>
              </a:rPr>
              <a:t>Creación base de datos en SQL</a:t>
            </a:r>
          </a:p>
          <a:p>
            <a:pPr marL="0" indent="0">
              <a:buNone/>
            </a:pPr>
            <a:r>
              <a:rPr lang="es-ES" sz="2000" dirty="0">
                <a:latin typeface="Caviar Dreams" panose="020B0402020204020504" pitchFamily="34" charset="0"/>
              </a:rPr>
              <a:t> - Crear conexión con el servidor</a:t>
            </a:r>
          </a:p>
          <a:p>
            <a:pPr marL="0" indent="0">
              <a:buNone/>
            </a:pPr>
            <a:r>
              <a:rPr lang="es-ES" sz="2000" dirty="0">
                <a:latin typeface="Caviar Dreams" panose="020B0402020204020504" pitchFamily="34" charset="0"/>
              </a:rPr>
              <a:t> - Crear Base de datos</a:t>
            </a:r>
          </a:p>
          <a:p>
            <a:pPr marL="0" indent="0">
              <a:buNone/>
            </a:pPr>
            <a:r>
              <a:rPr lang="es-ES" sz="2000" dirty="0">
                <a:latin typeface="Caviar Dreams" panose="020B0402020204020504" pitchFamily="34" charset="0"/>
              </a:rPr>
              <a:t> - Crear tablas</a:t>
            </a:r>
          </a:p>
          <a:p>
            <a:pPr marL="0" indent="0">
              <a:buNone/>
            </a:pPr>
            <a:r>
              <a:rPr lang="es-ES" sz="2000" dirty="0">
                <a:latin typeface="Caviar Dreams" panose="020B0402020204020504" pitchFamily="34" charset="0"/>
              </a:rPr>
              <a:t> - Introducir la información</a:t>
            </a:r>
          </a:p>
          <a:p>
            <a:pPr marL="0" indent="0">
              <a:buNone/>
            </a:pPr>
            <a:r>
              <a:rPr lang="es-ES" sz="2000" dirty="0">
                <a:latin typeface="Caviar Dreams" panose="020B0402020204020504" pitchFamily="34" charset="0"/>
              </a:rPr>
              <a:t> - Crear conexiones entre tablas</a:t>
            </a:r>
          </a:p>
          <a:p>
            <a:pPr marL="0" indent="0">
              <a:buNone/>
            </a:pPr>
            <a:r>
              <a:rPr lang="es-ES" sz="2000" dirty="0">
                <a:latin typeface="Caviar Dreams" panose="020B0402020204020504" pitchFamily="34" charset="0"/>
              </a:rPr>
              <a:t> - </a:t>
            </a:r>
            <a:r>
              <a:rPr lang="es-ES" sz="2000" dirty="0" err="1">
                <a:latin typeface="Caviar Dreams" panose="020B0402020204020504" pitchFamily="34" charset="0"/>
              </a:rPr>
              <a:t>Queries</a:t>
            </a:r>
            <a:endParaRPr lang="es-ES" sz="2000" dirty="0">
              <a:latin typeface="Caviar Dreams" panose="020B04020202040205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135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DC4630-D350-4102-89D2-16ABCA6A1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6EBA2E-A1B5-4E68-953A-9BEE3E263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8982B3B-F5F4-465E-BB67-995FCD3CA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973" y="0"/>
            <a:ext cx="8158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19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IF pagerobot12 panting winded entrainement - animated GIF on GIFER - by  Adoragar">
            <a:extLst>
              <a:ext uri="{FF2B5EF4-FFF2-40B4-BE49-F238E27FC236}">
                <a16:creationId xmlns:a16="http://schemas.microsoft.com/office/drawing/2014/main" id="{4EB2648A-2415-4207-8961-615679438F5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66" y="1613424"/>
            <a:ext cx="5438834" cy="363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780B2AFD-2FA9-48D6-8932-8F6FEF58C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2520" y="2138780"/>
            <a:ext cx="4545171" cy="3536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b="1" dirty="0">
                <a:latin typeface="Caviar Dreams" panose="020B0402020204020504" pitchFamily="34" charset="0"/>
              </a:rPr>
              <a:t>Entrenar el modelo</a:t>
            </a:r>
          </a:p>
          <a:p>
            <a:pPr marL="0" indent="0">
              <a:buNone/>
            </a:pPr>
            <a:r>
              <a:rPr lang="es-ES" sz="2000" dirty="0">
                <a:latin typeface="Caviar Dreams" panose="020B0402020204020504" pitchFamily="34" charset="0"/>
              </a:rPr>
              <a:t> - Eliminar columnas correlacionadas</a:t>
            </a:r>
          </a:p>
          <a:p>
            <a:pPr marL="0" indent="0">
              <a:buNone/>
            </a:pPr>
            <a:r>
              <a:rPr lang="es-ES" sz="2000" dirty="0">
                <a:latin typeface="Caviar Dreams" panose="020B0402020204020504" pitchFamily="34" charset="0"/>
              </a:rPr>
              <a:t> - Train – Test - Split</a:t>
            </a:r>
          </a:p>
          <a:p>
            <a:pPr marL="0" indent="0">
              <a:buNone/>
            </a:pPr>
            <a:r>
              <a:rPr lang="es-ES" sz="2000" dirty="0">
                <a:latin typeface="Caviar Dreams" panose="020B0402020204020504" pitchFamily="34" charset="0"/>
              </a:rPr>
              <a:t> - Entrenar varios modelos.</a:t>
            </a:r>
          </a:p>
          <a:p>
            <a:pPr marL="0" indent="0">
              <a:buNone/>
            </a:pPr>
            <a:r>
              <a:rPr lang="es-ES" sz="2000" dirty="0">
                <a:latin typeface="Caviar Dreams" panose="020B0402020204020504" pitchFamily="34" charset="0"/>
              </a:rPr>
              <a:t> - Probar distintos </a:t>
            </a:r>
            <a:r>
              <a:rPr lang="es-ES" sz="2000" dirty="0" err="1">
                <a:latin typeface="Caviar Dreams" panose="020B0402020204020504" pitchFamily="34" charset="0"/>
              </a:rPr>
              <a:t>hiperparametros</a:t>
            </a:r>
            <a:endParaRPr lang="es-ES" sz="2000" dirty="0">
              <a:latin typeface="Caviar Dreams" panose="020B0402020204020504" pitchFamily="34" charset="0"/>
            </a:endParaRPr>
          </a:p>
          <a:p>
            <a:pPr marL="0" indent="0">
              <a:buNone/>
            </a:pPr>
            <a:r>
              <a:rPr lang="es-ES" sz="2000" dirty="0">
                <a:latin typeface="Caviar Dreams" panose="020B0402020204020504" pitchFamily="34" charset="0"/>
              </a:rPr>
              <a:t> - Probar el mejor modelo</a:t>
            </a:r>
          </a:p>
        </p:txBody>
      </p:sp>
    </p:spTree>
    <p:extLst>
      <p:ext uri="{BB962C8B-B14F-4D97-AF65-F5344CB8AC3E}">
        <p14:creationId xmlns:p14="http://schemas.microsoft.com/office/powerpoint/2010/main" val="405122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B2C69872-E939-4A97-A282-DADA1C596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440" y="1000451"/>
            <a:ext cx="6332156" cy="242854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1DC24F03-D492-452D-B183-D77C4D9A2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294" y="4324235"/>
            <a:ext cx="6746302" cy="130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10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F80205-2205-4131-BF8E-0F6B104A1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8C261D-38F4-4E69-A9A8-69ED248C8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124" name="Picture 4" descr="Qué son las pruebas A / B?">
            <a:extLst>
              <a:ext uri="{FF2B5EF4-FFF2-40B4-BE49-F238E27FC236}">
                <a16:creationId xmlns:a16="http://schemas.microsoft.com/office/drawing/2014/main" id="{81AF85B6-0F5D-4B75-91CC-4C167BD9185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600" y="1042775"/>
            <a:ext cx="7708831" cy="477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1BF6A4D-4006-4E29-BD03-C048F231E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872" y="3279079"/>
            <a:ext cx="2668405" cy="2661616"/>
          </a:xfrm>
          <a:prstGeom prst="rect">
            <a:avLst/>
          </a:prstGeom>
        </p:spPr>
      </p:pic>
      <p:pic>
        <p:nvPicPr>
          <p:cNvPr id="7" name="Picture 2" descr="Generador de códigos QR - gratis | Crear código QR para enlace, imagen o  archivo PDF - ME-QR">
            <a:extLst>
              <a:ext uri="{FF2B5EF4-FFF2-40B4-BE49-F238E27FC236}">
                <a16:creationId xmlns:a16="http://schemas.microsoft.com/office/drawing/2014/main" id="{E3BE2955-055B-4D70-8FF5-68B542338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9776">
            <a:off x="554371" y="4440242"/>
            <a:ext cx="2144943" cy="214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5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hank You Kindly: Why Showing Thanks this Season is Important">
            <a:hlinkClick r:id="rId2"/>
            <a:extLst>
              <a:ext uri="{FF2B5EF4-FFF2-40B4-BE49-F238E27FC236}">
                <a16:creationId xmlns:a16="http://schemas.microsoft.com/office/drawing/2014/main" id="{49E95F2F-8919-4AB7-B3E4-BDA185533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5616" y="2397013"/>
            <a:ext cx="3292524" cy="205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C6AAE25-BD23-41B5-AAE4-1DA5898C2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573887"/>
            <a:ext cx="0" cy="3710227"/>
          </a:xfrm>
          <a:prstGeom prst="line">
            <a:avLst/>
          </a:prstGeom>
          <a:ln w="19050"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148F9024-1E9D-4640-92E6-B3ED5D59DB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676" y="2877046"/>
            <a:ext cx="6184580" cy="109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780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ano con lupa buscando casa en venta en teléfono móvil 1822328 Vector en  Vecteezy">
            <a:extLst>
              <a:ext uri="{FF2B5EF4-FFF2-40B4-BE49-F238E27FC236}">
                <a16:creationId xmlns:a16="http://schemas.microsoft.com/office/drawing/2014/main" id="{A509300C-0D84-4B31-9C75-D1C18E804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6B4DF4F-FBF8-41CA-9F05-FE3ACE09C94F}"/>
              </a:ext>
            </a:extLst>
          </p:cNvPr>
          <p:cNvSpPr txBox="1"/>
          <p:nvPr/>
        </p:nvSpPr>
        <p:spPr>
          <a:xfrm>
            <a:off x="6480699" y="2644170"/>
            <a:ext cx="53385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Caviar Dreams" panose="020B0402020204020504" pitchFamily="34" charset="0"/>
              </a:rPr>
              <a:t>¿Alguna vez has intentado buscar una nueva vivienda pero no sabias si su precio era adecuado al precio de mercado?</a:t>
            </a:r>
          </a:p>
        </p:txBody>
      </p:sp>
    </p:spTree>
    <p:extLst>
      <p:ext uri="{BB962C8B-B14F-4D97-AF65-F5344CB8AC3E}">
        <p14:creationId xmlns:p14="http://schemas.microsoft.com/office/powerpoint/2010/main" val="1868226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469E65-E0E7-4E1D-824E-DD6DC5872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623" y="2524125"/>
            <a:ext cx="5114921" cy="1809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>
                <a:latin typeface="Caviar Dreams" panose="020B0402020204020504" pitchFamily="34" charset="0"/>
              </a:rPr>
              <a:t>Comprarse una nueva vivienda supone en la mayoría de los casos una gran inversión como para hacerlo sin investigar un poco antes.</a:t>
            </a:r>
          </a:p>
          <a:p>
            <a:endParaRPr lang="es-ES" sz="2000" dirty="0"/>
          </a:p>
        </p:txBody>
      </p:sp>
      <p:pic>
        <p:nvPicPr>
          <p:cNvPr id="3074" name="Picture 2" descr="riesgo de inversión, volatilidad y fluctuación en el mercado de valores que  el precio caerá, concepto de estabilidad e incertidumbre 2121755 Vector en  Vecteezy">
            <a:extLst>
              <a:ext uri="{FF2B5EF4-FFF2-40B4-BE49-F238E27FC236}">
                <a16:creationId xmlns:a16="http://schemas.microsoft.com/office/drawing/2014/main" id="{1AF699F5-F554-4A6F-95C4-95A9425BC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4" r="32638" b="-1"/>
          <a:stretch/>
        </p:blipFill>
        <p:spPr bwMode="auto">
          <a:xfrm>
            <a:off x="622616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842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4C5D6287-2E7A-4E18-9C36-28BCE27A97EE}"/>
              </a:ext>
            </a:extLst>
          </p:cNvPr>
          <p:cNvSpPr txBox="1">
            <a:spLocks/>
          </p:cNvSpPr>
          <p:nvPr/>
        </p:nvSpPr>
        <p:spPr>
          <a:xfrm>
            <a:off x="7282490" y="2378084"/>
            <a:ext cx="4243589" cy="2101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200" dirty="0">
                <a:latin typeface="Caviar Dreams" panose="020B0402020204020504" pitchFamily="34" charset="0"/>
              </a:rPr>
              <a:t>Es por eso que les presento </a:t>
            </a:r>
            <a:r>
              <a:rPr lang="es-ES" sz="2200" b="1" dirty="0">
                <a:latin typeface="Caviar Dreams" panose="020B0402020204020504" pitchFamily="34" charset="0"/>
              </a:rPr>
              <a:t>House </a:t>
            </a:r>
            <a:r>
              <a:rPr lang="es-ES" sz="2200" b="1" dirty="0" err="1">
                <a:latin typeface="Caviar Dreams" panose="020B0402020204020504" pitchFamily="34" charset="0"/>
              </a:rPr>
              <a:t>Coin</a:t>
            </a:r>
            <a:r>
              <a:rPr lang="es-ES" sz="2200" dirty="0">
                <a:latin typeface="Caviar Dreams" panose="020B0402020204020504" pitchFamily="34" charset="0"/>
              </a:rPr>
              <a:t>, una nueva herramienta que nos ayuda a encontrar el precio adecuado en el mercado actual de nuestra vivienda.</a:t>
            </a:r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AC00DC05-B7F7-4E16-B953-C4BEE7350B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3"/>
          <a:stretch/>
        </p:blipFill>
        <p:spPr>
          <a:xfrm>
            <a:off x="1003852" y="566908"/>
            <a:ext cx="5218044" cy="5202277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69316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4A9DE4-8AB3-4E1E-8E88-024DD03E6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000" dirty="0">
                <a:latin typeface="Caviar Dreams" panose="020B0402020204020504" pitchFamily="34" charset="0"/>
              </a:rPr>
              <a:t>House </a:t>
            </a:r>
            <a:r>
              <a:rPr lang="es-ES" sz="2000" dirty="0" err="1">
                <a:latin typeface="Caviar Dreams" panose="020B0402020204020504" pitchFamily="34" charset="0"/>
              </a:rPr>
              <a:t>Coin</a:t>
            </a:r>
            <a:r>
              <a:rPr lang="es-ES" sz="2000" dirty="0">
                <a:latin typeface="Caviar Dreams" panose="020B0402020204020504" pitchFamily="34" charset="0"/>
              </a:rPr>
              <a:t> se basa en un algoritmo llevado a cabo con la ayuda de inteligencia artificial, más en concreto, </a:t>
            </a:r>
            <a:r>
              <a:rPr lang="es-ES" sz="2000" b="1" dirty="0">
                <a:latin typeface="Caviar Dreams" panose="020B0402020204020504" pitchFamily="34" charset="0"/>
              </a:rPr>
              <a:t>Machine </a:t>
            </a:r>
            <a:r>
              <a:rPr lang="es-ES" sz="2000" b="1" dirty="0" err="1">
                <a:latin typeface="Caviar Dreams" panose="020B0402020204020504" pitchFamily="34" charset="0"/>
              </a:rPr>
              <a:t>Learning</a:t>
            </a:r>
            <a:r>
              <a:rPr lang="es-ES" sz="2000" b="1" dirty="0">
                <a:latin typeface="Caviar Dreams" panose="020B0402020204020504" pitchFamily="34" charset="0"/>
              </a:rPr>
              <a:t>. </a:t>
            </a:r>
          </a:p>
          <a:p>
            <a:pPr marL="0" indent="0">
              <a:buNone/>
            </a:pPr>
            <a:endParaRPr lang="es-ES" sz="2000" b="1" dirty="0">
              <a:latin typeface="Caviar Dreams" panose="020B0402020204020504" pitchFamily="34" charset="0"/>
            </a:endParaRPr>
          </a:p>
          <a:p>
            <a:pPr marL="0" indent="0">
              <a:buNone/>
            </a:pPr>
            <a:r>
              <a:rPr lang="es-ES" sz="2000" dirty="0">
                <a:latin typeface="Caviar Dreams" panose="020B0402020204020504" pitchFamily="34" charset="0"/>
              </a:rPr>
              <a:t>Tiene una eficiencia del 92%.</a:t>
            </a:r>
          </a:p>
        </p:txBody>
      </p:sp>
      <p:pic>
        <p:nvPicPr>
          <p:cNvPr id="5128" name="Picture 8" descr="Machine Learning Development Firm - Machine Learning Logo Png is a free  transparent background clipart … | Learning logo, Learning and development, Machine  learning">
            <a:extLst>
              <a:ext uri="{FF2B5EF4-FFF2-40B4-BE49-F238E27FC236}">
                <a16:creationId xmlns:a16="http://schemas.microsoft.com/office/drawing/2014/main" id="{1C941117-F821-4A12-9774-4000BF32CF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" r="18861" b="2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497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5362CF-93B6-4715-8CFE-CA8DC731B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endParaRPr lang="es-ES" sz="54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7B9CC2-29F9-4DDA-BD4D-003549E12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0219" y="2376486"/>
            <a:ext cx="4627394" cy="210502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ES" sz="2400" dirty="0">
                <a:latin typeface="Caviar Dreams" panose="020B0402020204020504" pitchFamily="34" charset="0"/>
              </a:rPr>
              <a:t>Este algoritmo se apoya de una base de datos de más de </a:t>
            </a:r>
            <a:r>
              <a:rPr lang="es-ES" sz="2400" b="1" dirty="0">
                <a:latin typeface="Caviar Dreams" panose="020B0402020204020504" pitchFamily="34" charset="0"/>
              </a:rPr>
              <a:t>16 000 viviendas, </a:t>
            </a:r>
            <a:r>
              <a:rPr lang="es-ES" sz="2400" dirty="0">
                <a:latin typeface="Caviar Dreams" panose="020B0402020204020504" pitchFamily="34" charset="0"/>
              </a:rPr>
              <a:t> del mercado actual con distintas características.</a:t>
            </a:r>
          </a:p>
        </p:txBody>
      </p:sp>
      <p:pic>
        <p:nvPicPr>
          <p:cNvPr id="4098" name="Picture 2" descr="Flat in black white design Coin and house Vector Image">
            <a:extLst>
              <a:ext uri="{FF2B5EF4-FFF2-40B4-BE49-F238E27FC236}">
                <a16:creationId xmlns:a16="http://schemas.microsoft.com/office/drawing/2014/main" id="{3C1EBAD0-EB01-4244-B018-A833D23258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" t="-35" r="568" b="9003"/>
          <a:stretch/>
        </p:blipFill>
        <p:spPr bwMode="auto">
          <a:xfrm>
            <a:off x="644387" y="890206"/>
            <a:ext cx="5123307" cy="507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Use a relational database instead of NoSQL for IoT">
            <a:extLst>
              <a:ext uri="{FF2B5EF4-FFF2-40B4-BE49-F238E27FC236}">
                <a16:creationId xmlns:a16="http://schemas.microsoft.com/office/drawing/2014/main" id="{FB743D1D-C794-41B7-A3F3-FC35C393D9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4" r="7313"/>
          <a:stretch/>
        </p:blipFill>
        <p:spPr bwMode="auto">
          <a:xfrm>
            <a:off x="630936" y="890206"/>
            <a:ext cx="5465064" cy="507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758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oes Artificial Intelligence Mean Data Visualization is Dead? | by Data  Visualization Book Club | Nightingale | Medium">
            <a:extLst>
              <a:ext uri="{FF2B5EF4-FFF2-40B4-BE49-F238E27FC236}">
                <a16:creationId xmlns:a16="http://schemas.microsoft.com/office/drawing/2014/main" id="{C1C3F248-4BB4-49CA-B01A-F54A453FD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379" y="765259"/>
            <a:ext cx="6514668" cy="593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368A4F-C070-4167-97A4-B31922110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060" y="884592"/>
            <a:ext cx="547894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>
                <a:latin typeface="Caviar Dreams" panose="020B0402020204020504" pitchFamily="34" charset="0"/>
              </a:rPr>
              <a:t>Además House </a:t>
            </a:r>
            <a:r>
              <a:rPr lang="es-ES" sz="2400" dirty="0" err="1">
                <a:latin typeface="Caviar Dreams" panose="020B0402020204020504" pitchFamily="34" charset="0"/>
              </a:rPr>
              <a:t>Coin</a:t>
            </a:r>
            <a:r>
              <a:rPr lang="es-ES" sz="2400" dirty="0">
                <a:latin typeface="Caviar Dreams" panose="020B0402020204020504" pitchFamily="34" charset="0"/>
              </a:rPr>
              <a:t> no solo nos aporta un precio de mercado, también nos facilita información sobre el mercado, la tipología de viviendas del barrio, el precio medio, …</a:t>
            </a:r>
          </a:p>
        </p:txBody>
      </p:sp>
    </p:spTree>
    <p:extLst>
      <p:ext uri="{BB962C8B-B14F-4D97-AF65-F5344CB8AC3E}">
        <p14:creationId xmlns:p14="http://schemas.microsoft.com/office/powerpoint/2010/main" val="3335398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3559E2-3757-46FD-977B-DC092CA89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480" y="1726935"/>
            <a:ext cx="7955280" cy="38813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15000" dirty="0">
                <a:latin typeface="Brusher" panose="00000500000000000000" pitchFamily="2" charset="0"/>
              </a:rPr>
              <a:t>The </a:t>
            </a:r>
            <a:r>
              <a:rPr lang="es-ES" sz="15000" dirty="0" err="1">
                <a:latin typeface="Brusher" panose="00000500000000000000" pitchFamily="2" charset="0"/>
              </a:rPr>
              <a:t>End</a:t>
            </a:r>
            <a:r>
              <a:rPr lang="es-ES" sz="15000" dirty="0">
                <a:latin typeface="Brusher" panose="00000500000000000000" pitchFamily="2" charset="0"/>
              </a:rPr>
              <a:t> 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E9487C-6161-41E7-933B-29028D5FB08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060" y="433578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946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BDA1942E-57FC-46DF-B6CA-9F5714CF22CC}"/>
              </a:ext>
            </a:extLst>
          </p:cNvPr>
          <p:cNvSpPr txBox="1">
            <a:spLocks/>
          </p:cNvSpPr>
          <p:nvPr/>
        </p:nvSpPr>
        <p:spPr>
          <a:xfrm>
            <a:off x="6778176" y="2562917"/>
            <a:ext cx="4627394" cy="21050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400" dirty="0">
                <a:latin typeface="Caviar Dreams" panose="020B0402020204020504" pitchFamily="34" charset="0"/>
              </a:rPr>
              <a:t>Para la creación del algoritmo y de la base de datos he hecho uso de distintos </a:t>
            </a:r>
            <a:r>
              <a:rPr lang="es-ES" sz="2400" b="1" dirty="0">
                <a:latin typeface="Caviar Dreams" panose="020B0402020204020504" pitchFamily="34" charset="0"/>
              </a:rPr>
              <a:t>lenguajes</a:t>
            </a:r>
            <a:r>
              <a:rPr lang="es-ES" sz="2400" dirty="0">
                <a:latin typeface="Caviar Dreams" panose="020B0402020204020504" pitchFamily="34" charset="0"/>
              </a:rPr>
              <a:t> y </a:t>
            </a:r>
            <a:r>
              <a:rPr lang="es-ES" sz="2400" b="1" dirty="0">
                <a:latin typeface="Caviar Dreams" panose="020B0402020204020504" pitchFamily="34" charset="0"/>
              </a:rPr>
              <a:t>programas</a:t>
            </a:r>
            <a:r>
              <a:rPr lang="es-ES" sz="2400" dirty="0">
                <a:latin typeface="Caviar Dreams" panose="020B0402020204020504" pitchFamily="34" charset="0"/>
              </a:rPr>
              <a:t>.</a:t>
            </a:r>
          </a:p>
        </p:txBody>
      </p:sp>
      <p:pic>
        <p:nvPicPr>
          <p:cNvPr id="7170" name="Picture 2" descr="Python Logo - PNG y Vector">
            <a:extLst>
              <a:ext uri="{FF2B5EF4-FFF2-40B4-BE49-F238E27FC236}">
                <a16:creationId xmlns:a16="http://schemas.microsoft.com/office/drawing/2014/main" id="{B98AABE1-5E06-4B97-81D1-27AB5CD4C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30" y="869052"/>
            <a:ext cx="202882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sql-logo - Desafio Latam">
            <a:extLst>
              <a:ext uri="{FF2B5EF4-FFF2-40B4-BE49-F238E27FC236}">
                <a16:creationId xmlns:a16="http://schemas.microsoft.com/office/drawing/2014/main" id="{548D3CE4-4CED-46F8-B651-898382539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738" y="790470"/>
            <a:ext cx="4599213" cy="241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Proyecto Jupyter - Wikipedia, la enciclopedia libre">
            <a:extLst>
              <a:ext uri="{FF2B5EF4-FFF2-40B4-BE49-F238E27FC236}">
                <a16:creationId xmlns:a16="http://schemas.microsoft.com/office/drawing/2014/main" id="{B83F802F-9CA4-4A83-BB42-F0EDC2326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40" y="3697355"/>
            <a:ext cx="1972204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Brand • Streamlit">
            <a:extLst>
              <a:ext uri="{FF2B5EF4-FFF2-40B4-BE49-F238E27FC236}">
                <a16:creationId xmlns:a16="http://schemas.microsoft.com/office/drawing/2014/main" id="{6CDFF19A-3FA9-4D2F-8B79-4F0612EF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327" y="3697355"/>
            <a:ext cx="3598033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7031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628</Words>
  <Application>Microsoft Office PowerPoint</Application>
  <PresentationFormat>Panorámica</PresentationFormat>
  <Paragraphs>75</Paragraphs>
  <Slides>16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Arial</vt:lpstr>
      <vt:lpstr>Brusher</vt:lpstr>
      <vt:lpstr>Calibri</vt:lpstr>
      <vt:lpstr>Calibri Light</vt:lpstr>
      <vt:lpstr>Caviar Dreams</vt:lpstr>
      <vt:lpstr>Segoe UI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Jacobo Martín Cubas Núñez</dc:creator>
  <cp:lastModifiedBy>Jacobo Martín Cubas Núñez</cp:lastModifiedBy>
  <cp:revision>25</cp:revision>
  <dcterms:created xsi:type="dcterms:W3CDTF">2021-05-16T17:30:48Z</dcterms:created>
  <dcterms:modified xsi:type="dcterms:W3CDTF">2021-05-19T15:42:06Z</dcterms:modified>
</cp:coreProperties>
</file>